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3"/>
  </p:notesMasterIdLst>
  <p:handoutMasterIdLst>
    <p:handoutMasterId r:id="rId14"/>
  </p:handoutMasterIdLst>
  <p:sldIdLst>
    <p:sldId id="295" r:id="rId2"/>
    <p:sldId id="297" r:id="rId3"/>
    <p:sldId id="298" r:id="rId4"/>
    <p:sldId id="299" r:id="rId5"/>
    <p:sldId id="300" r:id="rId6"/>
    <p:sldId id="301" r:id="rId7"/>
    <p:sldId id="291" r:id="rId8"/>
    <p:sldId id="305" r:id="rId9"/>
    <p:sldId id="302" r:id="rId10"/>
    <p:sldId id="303" r:id="rId11"/>
    <p:sldId id="304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0551" autoAdjust="0"/>
  </p:normalViewPr>
  <p:slideViewPr>
    <p:cSldViewPr snapToGrid="0" snapToObjects="1">
      <p:cViewPr varScale="1">
        <p:scale>
          <a:sx n="155" d="100"/>
          <a:sy n="155" d="100"/>
        </p:scale>
        <p:origin x="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F10F0C7-61A3-4DC7-A479-B53FC6F4CB26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2023-07-17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FB0973-66AA-4C0E-BE07-29B01499F15F}" type="datetime1">
              <a:rPr lang="ko-KR" altLang="en-US" smtClean="0"/>
              <a:pPr/>
              <a:t>2023-07-17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F8A8E-0A79-4386-8C22-468E2FBE9C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9F714C-7695-4618-A7E8-824F29D06196}" type="datetime1">
              <a:rPr lang="ko-KR" altLang="en-US" noProof="0" smtClean="0"/>
              <a:t>2023-07-17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2023-07-17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noProof="0">
                <a:latin typeface="Meiryo UI" panose="020B0604030504040204" pitchFamily="50" charset="-128"/>
                <a:ea typeface="Meiryo UI" panose="020B0604030504040204" pitchFamily="50" charset="-128"/>
              </a:rPr>
              <a:t>부제목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타원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제목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직각 삼각형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54" name="직각 삼각형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cxnSp>
        <p:nvCxnSpPr>
          <p:cNvPr id="56" name="직선 연결선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2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20" name="타원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5" name="그림 개체 틀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cxnSp>
        <p:nvCxnSpPr>
          <p:cNvPr id="26" name="직선 연결선(S)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1C832B0-B53E-479D-B166-0DAA68B958BE}" type="datetime1">
              <a:rPr lang="ko-KR" altLang="en-US" smtClean="0"/>
              <a:t>2023-07-17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>
            <a:normAutofit/>
          </a:bodyPr>
          <a:lstStyle>
            <a:lvl1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35207"/>
          </a:xfrm>
          <a:noFill/>
        </p:spPr>
        <p:txBody>
          <a:bodyPr lIns="91440" rIns="91440" rtlCol="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700" b="1" i="0" cap="all" spc="150" baseline="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35207"/>
          </a:xfrm>
          <a:noFill/>
        </p:spPr>
        <p:txBody>
          <a:bodyPr lIns="91440" rIns="91440" rtlCol="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700" b="1" i="0" cap="all" spc="150" baseline="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7" name="타원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cxnSp>
        <p:nvCxnSpPr>
          <p:cNvPr id="31" name="직선 연결선(S)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807ACA7-A6D5-4EEE-80C4-B5EB318AC33B}" type="datetime1">
              <a:rPr lang="ko-KR" altLang="en-US" smtClean="0"/>
              <a:t>2023-07-17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spcBef>
                <a:spcPts val="600"/>
              </a:spcBef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" noProof="0" dirty="0"/>
              <a:t>마스터 텍스트 스타일을 편집하려면</a:t>
            </a:r>
            <a:br>
              <a:rPr lang="en-US" altLang="ko" noProof="0" dirty="0"/>
            </a:br>
            <a:r>
              <a:rPr lang="ko" noProof="0" dirty="0"/>
              <a:t>클릭하세요.</a:t>
            </a:r>
          </a:p>
          <a:p>
            <a:pPr lvl="1" rtl="0"/>
            <a:r>
              <a:rPr lang="ko" noProof="0" dirty="0"/>
              <a:t>둘째 수준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spcBef>
                <a:spcPts val="600"/>
              </a:spcBef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" noProof="0" dirty="0"/>
              <a:t>마스터 텍스트 스타일을 편집하려면</a:t>
            </a:r>
            <a:br>
              <a:rPr lang="en-US" altLang="ko" noProof="0" dirty="0"/>
            </a:br>
            <a:r>
              <a:rPr lang="ko" noProof="0" dirty="0"/>
              <a:t>클릭하세요.</a:t>
            </a:r>
          </a:p>
          <a:p>
            <a:pPr lvl="1" rtl="0"/>
            <a:r>
              <a:rPr lang="ko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5ED7279-CBE2-4B11-9CE4-E367C0FB956D}" type="datetime1">
              <a:rPr lang="ko-KR" altLang="en-US" smtClean="0"/>
              <a:t>2023-07-17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01C5171-9AA6-4410-B9A3-38927CFFA3AC}" type="datetime1">
              <a:rPr lang="ko-KR" altLang="en-US" smtClean="0"/>
              <a:t>2023-07-17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Fira Code Light Medium" panose="020B0809050000020004" pitchFamily="49" charset="0"/>
          <a:ea typeface="Batang" panose="02030600000101010101" pitchFamily="18" charset="-127"/>
          <a:cs typeface="Fira Code Light Medium" panose="020B0809050000020004" pitchFamily="49" charset="0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IBM_70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그림 개체 틀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64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ko">
                <a:latin typeface="+mj-lt"/>
              </a:rPr>
              <a:t>10321 - </a:t>
            </a:r>
            <a:r>
              <a:rPr lang="ko-KR" altLang="en-US">
                <a:latin typeface="+mj-lt"/>
              </a:rPr>
              <a:t>이정우</a:t>
            </a:r>
            <a:endParaRPr lang="ko">
              <a:latin typeface="+mj-lt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73294"/>
            <a:ext cx="8570496" cy="1927810"/>
          </a:xfrm>
        </p:spPr>
        <p:txBody>
          <a:bodyPr rtlCol="0"/>
          <a:lstStyle/>
          <a:p>
            <a:pPr rtl="0"/>
            <a:r>
              <a:rPr lang="en-US" altLang="ko" sz="6500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en-US" altLang="ko" sz="650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6500">
                <a:latin typeface="D2Coding" panose="020B0609020101020101" pitchFamily="49" charset="-127"/>
                <a:ea typeface="D2Coding" panose="020B0609020101020101" pitchFamily="49" charset="-127"/>
              </a:rPr>
              <a:t>융합탐구 보고서</a:t>
            </a:r>
            <a:endParaRPr lang="ko" sz="65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AC02E-4B53-10F2-2D91-EE96B384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ko-KR" altLang="en-US">
                <a:latin typeface="Arial" panose="020B0604020202020204" pitchFamily="34" charset="0"/>
                <a:ea typeface="D2Coding" panose="020B0609020101020101" pitchFamily="49" charset="-127"/>
              </a:rPr>
              <a:t>에 사용되는 수학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9EAA7-9336-7E11-2067-7855F1AC6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4"/>
            <a:ext cx="10531474" cy="5194133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확률과 통계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1</a:t>
            </a:r>
          </a:p>
          <a:p>
            <a:pPr lvl="1"/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확률적 스케줄링 알고리즘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(Probabilistic Scheduling Algorithm) : </a:t>
            </a:r>
            <a:b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</a:b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확률론적인 개념을 사용하여 작업의 실행 순서를 결정하는 알고리즘입니다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</a:p>
          <a:p>
            <a:pPr lvl="1"/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각 작업에 확률 값을 할당하고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 </a:t>
            </a: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이 확률을 기반으로 작업을 실행합니다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  <a:b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</a:b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이 알고리즘은 우선순위를 사용하지 않고 작업을 랜덤하게 선택하는 방식을 사용합니다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</a:p>
          <a:p>
            <a:pPr lvl="1"/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예를 들어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 </a:t>
            </a: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우선순위가 동일한 여러 작업 중에서 랜덤으로 작업을 선택하여 실행하는 방식을 사용할 수 있습니다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  <a:endParaRPr lang="en-US" altLang="ko-KR" sz="2000">
              <a:latin typeface="Arial" panose="020B0604020202020204" pitchFamily="34" charset="0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148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AC02E-4B53-10F2-2D91-EE96B384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ko-KR" altLang="en-US">
                <a:latin typeface="Arial" panose="020B0604020202020204" pitchFamily="34" charset="0"/>
                <a:ea typeface="D2Coding" panose="020B0609020101020101" pitchFamily="49" charset="-127"/>
              </a:rPr>
              <a:t>에 사용되는 수학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9EAA7-9336-7E11-2067-7855F1AC6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4"/>
            <a:ext cx="10531474" cy="5194133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확률과 통계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2</a:t>
            </a:r>
          </a:p>
          <a:p>
            <a:pPr lvl="1"/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확률적 페이지 교체 알고리즘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(Probabilistic Page Replacement Algorithm) : </a:t>
            </a: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메모리 관리에서 사용되는 알고리즘으로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 </a:t>
            </a: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페이지 교체를 확률적으로 결정하는 방식입니다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</a:p>
          <a:p>
            <a:pPr lvl="1"/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페이지 부재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(Page Fault)</a:t>
            </a: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가 발생했을 때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 </a:t>
            </a: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확률적으로 선택된 페이지를 교체하는 방식을 사용합니다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</a:p>
          <a:p>
            <a:pPr lvl="1"/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이때 각 페이지의 접근 빈도나 최근 사용 여부를 확률적으로 고려하여 페이지 교체를 결정합니다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  <a:endParaRPr lang="en-US" altLang="ko-KR" sz="2000">
              <a:latin typeface="Arial" panose="020B0604020202020204" pitchFamily="34" charset="0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72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E9EF6-C3DE-8245-E184-531AB94B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목차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75B16B-79AF-65C0-9D39-C6E4E5DB3D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158541"/>
            <a:ext cx="10531474" cy="5338512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AutoNum type="arabicPeriod"/>
            </a:pPr>
            <a:r>
              <a:rPr lang="en-US" altLang="ko-KR" sz="2800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ko-KR" altLang="en-US" sz="2800">
                <a:latin typeface="Arial" panose="020B0604020202020204" pitchFamily="34" charset="0"/>
                <a:ea typeface="D2Coding" panose="020B0609020101020101" pitchFamily="49" charset="-127"/>
              </a:rPr>
              <a:t>의 역사</a:t>
            </a:r>
            <a:endParaRPr lang="en-US" altLang="ko-KR" sz="28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pPr marL="914400" lvl="1" indent="-457200">
              <a:buAutoNum type="arabicPeriod"/>
            </a:pPr>
            <a:r>
              <a:rPr lang="en-US" altLang="ko-KR" sz="2800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ko-KR" altLang="en-US" sz="2800">
                <a:latin typeface="Arial" panose="020B0604020202020204" pitchFamily="34" charset="0"/>
                <a:ea typeface="D2Coding" panose="020B0609020101020101" pitchFamily="49" charset="-127"/>
              </a:rPr>
              <a:t>의 탄생 배경</a:t>
            </a:r>
            <a:endParaRPr lang="en-US" altLang="ko-KR" sz="28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pPr marL="914400" lvl="1" indent="-457200">
              <a:buAutoNum type="arabicPeriod"/>
            </a:pPr>
            <a:r>
              <a:rPr lang="en-US" altLang="ko-KR" sz="2800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ko-KR" altLang="en-US" sz="2800">
                <a:latin typeface="Arial" panose="020B0604020202020204" pitchFamily="34" charset="0"/>
                <a:ea typeface="D2Coding" panose="020B0609020101020101" pitchFamily="49" charset="-127"/>
              </a:rPr>
              <a:t>의 역사 </a:t>
            </a:r>
            <a:endParaRPr lang="en-US" altLang="ko-KR" sz="28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pPr marL="457200" indent="-457200">
              <a:buAutoNum type="arabicPeriod"/>
            </a:pPr>
            <a:r>
              <a:rPr lang="en-US" altLang="ko-KR" sz="2800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ko-KR" altLang="en-US" sz="2800">
                <a:latin typeface="Arial" panose="020B0604020202020204" pitchFamily="34" charset="0"/>
                <a:ea typeface="D2Coding" panose="020B0609020101020101" pitchFamily="49" charset="-127"/>
              </a:rPr>
              <a:t> </a:t>
            </a:r>
            <a:r>
              <a:rPr lang="en-US" altLang="ko-KR" sz="2800">
                <a:latin typeface="Arial" panose="020B0604020202020204" pitchFamily="34" charset="0"/>
                <a:ea typeface="D2Coding" panose="020B0609020101020101" pitchFamily="49" charset="-127"/>
              </a:rPr>
              <a:t>(operation system)</a:t>
            </a:r>
          </a:p>
          <a:p>
            <a:pPr marL="914400" lvl="1" indent="-457200">
              <a:buAutoNum type="arabicPeriod"/>
            </a:pPr>
            <a:r>
              <a:rPr lang="en-US" altLang="ko-KR" sz="2800">
                <a:latin typeface="Arial" panose="020B0604020202020204" pitchFamily="34" charset="0"/>
                <a:ea typeface="D2Coding" panose="020B0609020101020101" pitchFamily="49" charset="-127"/>
              </a:rPr>
              <a:t>OS </a:t>
            </a:r>
            <a:r>
              <a:rPr lang="ko-KR" altLang="en-US" sz="2800">
                <a:latin typeface="Arial" panose="020B0604020202020204" pitchFamily="34" charset="0"/>
                <a:ea typeface="D2Coding" panose="020B0609020101020101" pitchFamily="49" charset="-127"/>
              </a:rPr>
              <a:t>구조</a:t>
            </a:r>
            <a:endParaRPr lang="en-US" altLang="ko-KR" sz="28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pPr marL="914400" lvl="1" indent="-457200">
              <a:buAutoNum type="arabicPeriod"/>
            </a:pPr>
            <a:r>
              <a:rPr lang="ko-KR" altLang="en-US" sz="2800">
                <a:latin typeface="Arial" panose="020B0604020202020204" pitchFamily="34" charset="0"/>
                <a:ea typeface="D2Coding" panose="020B0609020101020101" pitchFamily="49" charset="-127"/>
              </a:rPr>
              <a:t>커널 </a:t>
            </a:r>
            <a:r>
              <a:rPr lang="en-US" altLang="ko-KR" sz="2800">
                <a:latin typeface="Arial" panose="020B0604020202020204" pitchFamily="34" charset="0"/>
                <a:ea typeface="D2Coding" panose="020B0609020101020101" pitchFamily="49" charset="-127"/>
              </a:rPr>
              <a:t>(kernel)</a:t>
            </a:r>
            <a:r>
              <a:rPr lang="ko-KR" altLang="en-US" sz="2800">
                <a:latin typeface="Arial" panose="020B0604020202020204" pitchFamily="34" charset="0"/>
                <a:ea typeface="D2Coding" panose="020B0609020101020101" pitchFamily="49" charset="-127"/>
              </a:rPr>
              <a:t>과  </a:t>
            </a:r>
            <a:r>
              <a:rPr lang="en-US" altLang="ko-KR" sz="2800">
                <a:latin typeface="Arial" panose="020B0604020202020204" pitchFamily="34" charset="0"/>
                <a:ea typeface="D2Coding" panose="020B0609020101020101" pitchFamily="49" charset="-127"/>
              </a:rPr>
              <a:t>MBR (</a:t>
            </a:r>
            <a:r>
              <a:rPr lang="en-US" altLang="ko-KR" sz="3200" b="0" i="0">
                <a:effectLst/>
                <a:latin typeface="Söhne"/>
              </a:rPr>
              <a:t>Master Boot Record</a:t>
            </a:r>
            <a:r>
              <a:rPr lang="en-US" altLang="ko-KR" sz="2800">
                <a:latin typeface="Arial" panose="020B0604020202020204" pitchFamily="34" charset="0"/>
                <a:ea typeface="D2Coding" panose="020B0609020101020101" pitchFamily="49" charset="-127"/>
              </a:rPr>
              <a:t>) </a:t>
            </a:r>
            <a:r>
              <a:rPr lang="ko-KR" altLang="en-US" sz="2800">
                <a:latin typeface="Arial" panose="020B0604020202020204" pitchFamily="34" charset="0"/>
                <a:ea typeface="D2Coding" panose="020B0609020101020101" pitchFamily="49" charset="-127"/>
              </a:rPr>
              <a:t>구현</a:t>
            </a:r>
            <a:endParaRPr lang="en-US" altLang="ko-KR" sz="28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pPr marL="457200" indent="-457200">
              <a:buAutoNum type="arabicPeriod"/>
            </a:pPr>
            <a:r>
              <a:rPr lang="en-US" altLang="ko-KR" sz="2800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ko-KR" altLang="en-US" sz="2800">
                <a:latin typeface="Arial" panose="020B0604020202020204" pitchFamily="34" charset="0"/>
                <a:ea typeface="D2Coding" panose="020B0609020101020101" pitchFamily="49" charset="-127"/>
              </a:rPr>
              <a:t>에 사용되는 수학</a:t>
            </a:r>
            <a:endParaRPr lang="en-US" altLang="ko-KR" sz="28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pPr marL="914400" lvl="1" indent="-457200">
              <a:buAutoNum type="arabicPeriod"/>
            </a:pPr>
            <a:r>
              <a:rPr lang="ko-KR" altLang="en-US" sz="2800">
                <a:latin typeface="Arial" panose="020B0604020202020204" pitchFamily="34" charset="0"/>
                <a:ea typeface="D2Coding" panose="020B0609020101020101" pitchFamily="49" charset="-127"/>
              </a:rPr>
              <a:t>집합과 명제</a:t>
            </a:r>
            <a:endParaRPr lang="en-US" altLang="ko-KR" sz="28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pPr marL="914400" lvl="1" indent="-457200">
              <a:buAutoNum type="arabicPeriod"/>
            </a:pPr>
            <a:r>
              <a:rPr lang="ko-KR" altLang="en-US" sz="2800">
                <a:latin typeface="Arial" panose="020B0604020202020204" pitchFamily="34" charset="0"/>
                <a:ea typeface="D2Coding" panose="020B0609020101020101" pitchFamily="49" charset="-127"/>
              </a:rPr>
              <a:t>확률과 통계</a:t>
            </a:r>
            <a:endParaRPr lang="en-US" altLang="ko-KR" sz="28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pPr marL="914400" lvl="1" indent="-457200">
              <a:buAutoNum type="arabicPeriod"/>
            </a:pPr>
            <a:endParaRPr lang="en-US" altLang="ko-KR" sz="28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sz="28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indent="-457200">
              <a:buAutoNum type="arabicPeriod"/>
            </a:pPr>
            <a:endParaRPr lang="ko-KR" altLang="en-US" sz="28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897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AC02E-4B53-10F2-2D91-EE96B384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ko-KR" altLang="en-US">
                <a:latin typeface="Arial" panose="020B0604020202020204" pitchFamily="34" charset="0"/>
                <a:ea typeface="D2Coding" panose="020B0609020101020101" pitchFamily="49" charset="-127"/>
              </a:rPr>
              <a:t>의 탄생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9EAA7-9336-7E11-2067-7855F1AC61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000" b="1" i="0" u="none" strike="noStrike">
                <a:solidFill>
                  <a:schemeClr val="accent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운영체제</a:t>
            </a:r>
            <a:r>
              <a:rPr lang="ko-KR" altLang="en-US" sz="2000" b="1" i="0" u="none" strike="noStrike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의</a:t>
            </a:r>
            <a:r>
              <a:rPr lang="ko-KR" altLang="en-US" sz="2000" b="1" i="0">
                <a:solidFill>
                  <a:srgbClr val="20212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b="1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역사</a:t>
            </a:r>
            <a:r>
              <a:rPr lang="ko-KR" altLang="en-US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는 근래의 </a:t>
            </a:r>
            <a:r>
              <a:rPr lang="ko-KR" altLang="en-US" sz="2000" b="0" i="0">
                <a:solidFill>
                  <a:schemeClr val="accent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컴퓨터 하드웨어의 역사</a:t>
            </a:r>
            <a:r>
              <a:rPr lang="ko-KR" altLang="en-US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</a:t>
            </a:r>
            <a:r>
              <a:rPr lang="ko-KR" altLang="en-US" sz="2000" b="0" i="0">
                <a:solidFill>
                  <a:schemeClr val="accent1">
                    <a:lumMod val="75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함께</a:t>
            </a:r>
            <a:r>
              <a:rPr lang="ko-KR" altLang="en-US" sz="2000">
                <a:latin typeface="D2Coding" panose="020B0609020101020101" pitchFamily="49" charset="-127"/>
                <a:ea typeface="D2Coding" panose="020B0609020101020101" pitchFamily="49" charset="-127"/>
              </a:rPr>
              <a:t>합니</a:t>
            </a:r>
            <a:r>
              <a:rPr lang="ko-KR" altLang="en-US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다</a:t>
            </a:r>
            <a:r>
              <a:rPr lang="en-US" altLang="ko-KR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algn="l"/>
            <a:r>
              <a:rPr lang="en-US" altLang="ko-KR" sz="2000">
                <a:latin typeface="Arial" panose="020B0604020202020204" pitchFamily="34" charset="0"/>
                <a:ea typeface="D2Coding" panose="020B0609020101020101" pitchFamily="49" charset="-127"/>
              </a:rPr>
              <a:t>OS (</a:t>
            </a:r>
            <a:r>
              <a:rPr lang="en-US" altLang="ko-KR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Operating System</a:t>
            </a:r>
            <a:r>
              <a:rPr lang="en-US" altLang="ko-KR" sz="2000">
                <a:latin typeface="Arial" panose="020B0604020202020204" pitchFamily="34" charset="0"/>
                <a:ea typeface="D2Coding" panose="020B0609020101020101" pitchFamily="49" charset="-127"/>
              </a:rPr>
              <a:t>)</a:t>
            </a:r>
            <a:r>
              <a:rPr lang="ko-KR" altLang="en-US" sz="2000">
                <a:latin typeface="Arial" panose="020B0604020202020204" pitchFamily="34" charset="0"/>
                <a:ea typeface="D2Coding" panose="020B0609020101020101" pitchFamily="49" charset="-127"/>
              </a:rPr>
              <a:t> </a:t>
            </a:r>
            <a:r>
              <a:rPr lang="en-US" altLang="ko-KR" sz="2000">
                <a:latin typeface="Arial" panose="020B0604020202020204" pitchFamily="34" charset="0"/>
                <a:ea typeface="D2Coding" panose="020B0609020101020101" pitchFamily="49" charset="-127"/>
              </a:rPr>
              <a:t>: </a:t>
            </a:r>
            <a:r>
              <a:rPr lang="ko-KR" altLang="en-US" sz="2000" b="0" i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응용 프로그램</a:t>
            </a: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에 </a:t>
            </a:r>
            <a:r>
              <a:rPr lang="ko-KR" altLang="en-US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쓰이는 필요 기능의 집합</a:t>
            </a:r>
            <a:r>
              <a:rPr lang="en-US" altLang="ko-KR" sz="200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algn="l"/>
            <a:r>
              <a:rPr lang="ko-KR" altLang="en-US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운영체제가 없던 최초의 컴퓨터는 모든 응용 프로그램이 프린터</a:t>
            </a:r>
            <a:r>
              <a:rPr lang="en-US" altLang="ko-KR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ko-KR" altLang="en-US" sz="2000" b="0" i="0">
                <a:solidFill>
                  <a:schemeClr val="accent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천공 카드</a:t>
            </a:r>
            <a:r>
              <a:rPr lang="ko-KR" altLang="en-US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 같은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자체 드라이버가 필요했다</a:t>
            </a:r>
            <a:r>
              <a:rPr lang="en-US" altLang="ko-KR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br>
              <a:rPr lang="en-US" altLang="ko-KR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en-US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하지만 하드웨어와 응용 프로그램이 복잡해져 운영체제가 필수 요소가 되었다</a:t>
            </a:r>
            <a:r>
              <a:rPr lang="en-US" altLang="ko-KR" sz="2000" b="0" i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	</a:t>
            </a:r>
          </a:p>
          <a:p>
            <a:endParaRPr lang="ko-KR" altLang="en-US" sz="2000"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40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77107-CFC9-EBB8-1ACE-6A208821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OS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0A1ACB-BEE5-9432-5916-E6907C8523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5422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         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OS 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이름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/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시리즈        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| </a:t>
            </a: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개발년도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 |  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개발사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/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개발자  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| 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플랫폼</a:t>
            </a:r>
            <a:endParaRPr lang="en-US" altLang="ko-KR" sz="2400" b="0" i="0">
              <a:effectLst/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최초의 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OS :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 </a:t>
            </a:r>
            <a:r>
              <a:rPr lang="en-US" altLang="ko-KR" sz="2400">
                <a:solidFill>
                  <a:schemeClr val="accent1"/>
                </a:solidFill>
                <a:latin typeface="Arial" panose="020B0604020202020204" pitchFamily="34" charset="0"/>
                <a:ea typeface="D2Coding" panose="020B0609020101020101" pitchFamily="49" charset="-127"/>
              </a:rPr>
              <a:t>GM-NAA I/O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| 1956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년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|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  </a:t>
            </a:r>
            <a:r>
              <a:rPr lang="en-US" altLang="ko-KR" sz="2000" b="1" i="0">
                <a:solidFill>
                  <a:srgbClr val="FFFFFF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General Motors 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| </a:t>
            </a:r>
            <a:r>
              <a:rPr lang="en-US" altLang="ko-KR" sz="2400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  <a:hlinkClick r:id="rId2" tooltip="IBM 704"/>
              </a:rPr>
              <a:t>IBM 704</a:t>
            </a:r>
            <a:r>
              <a:rPr lang="en-US" altLang="ko-KR" sz="2400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 </a:t>
            </a:r>
            <a:endParaRPr lang="en-US" altLang="ko-KR" sz="2000">
              <a:solidFill>
                <a:schemeClr val="accent1"/>
              </a:solidFill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초기의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OS :      </a:t>
            </a:r>
            <a:r>
              <a:rPr lang="ko-KR" altLang="en-US" sz="2400">
                <a:solidFill>
                  <a:schemeClr val="accent1"/>
                </a:solidFill>
                <a:latin typeface="Arial" panose="020B0604020202020204" pitchFamily="34" charset="0"/>
                <a:ea typeface="D2Coding" panose="020B0609020101020101" pitchFamily="49" charset="-127"/>
              </a:rPr>
              <a:t>유닉스    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| 1960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년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|  </a:t>
            </a:r>
            <a:r>
              <a:rPr lang="en-US" altLang="ko-KR" sz="2000" b="0" i="0">
                <a:effectLst/>
                <a:latin typeface="Arial" panose="020B0604020202020204" pitchFamily="34" charset="0"/>
              </a:rPr>
              <a:t>Nokia Bell Labs   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| 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범용</a:t>
            </a:r>
            <a:endParaRPr lang="en-US" altLang="ko-KR" sz="2400" b="0" i="0">
              <a:effectLst/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근 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- 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본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 OS :   </a:t>
            </a:r>
            <a:r>
              <a:rPr lang="en-US" altLang="ko-KR" sz="2400">
                <a:solidFill>
                  <a:schemeClr val="accent1"/>
                </a:solidFill>
                <a:latin typeface="Arial" panose="020B0604020202020204" pitchFamily="34" charset="0"/>
                <a:ea typeface="D2Coding" panose="020B0609020101020101" pitchFamily="49" charset="-127"/>
              </a:rPr>
              <a:t>MS – DOS 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| 1981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년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|      </a:t>
            </a:r>
            <a:r>
              <a:rPr lang="en-US" altLang="ko-KR" sz="2400" u="sng">
                <a:latin typeface="Apple SD Gothic Neo"/>
              </a:rPr>
              <a:t>Microsoft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    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| </a:t>
            </a:r>
            <a:r>
              <a:rPr lang="en-US" altLang="ko-KR" sz="2400">
                <a:solidFill>
                  <a:schemeClr val="accent1"/>
                </a:solidFill>
                <a:latin typeface="Arial" panose="020B0604020202020204" pitchFamily="34" charset="0"/>
                <a:ea typeface="D2Coding" panose="020B0609020101020101" pitchFamily="49" charset="-127"/>
              </a:rPr>
              <a:t>x86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 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범용</a:t>
            </a:r>
            <a:endParaRPr lang="en-US" altLang="ko-KR" sz="2400" b="0" i="0">
              <a:effectLst/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개인용 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OS :    </a:t>
            </a:r>
            <a:r>
              <a:rPr lang="en-US" altLang="ko-KR" sz="2400" b="0" i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MAC</a:t>
            </a:r>
            <a:r>
              <a:rPr lang="ko-KR" altLang="en-US" sz="2400">
                <a:solidFill>
                  <a:schemeClr val="accent1"/>
                </a:solidFill>
                <a:latin typeface="Arial" panose="020B0604020202020204" pitchFamily="34" charset="0"/>
                <a:ea typeface="D2Coding" panose="020B0609020101020101" pitchFamily="49" charset="-127"/>
              </a:rPr>
              <a:t> </a:t>
            </a:r>
            <a:r>
              <a:rPr lang="en-US" altLang="ko-KR" sz="2400">
                <a:solidFill>
                  <a:schemeClr val="accent1"/>
                </a:solidFill>
                <a:latin typeface="Arial" panose="020B0604020202020204" pitchFamily="34" charset="0"/>
                <a:ea typeface="D2Coding" panose="020B0609020101020101" pitchFamily="49" charset="-127"/>
              </a:rPr>
              <a:t>OS   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| 1984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년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|        Apple        | </a:t>
            </a:r>
            <a:r>
              <a:rPr lang="en-US" altLang="ko-KR" sz="2400">
                <a:solidFill>
                  <a:schemeClr val="accent1"/>
                </a:solidFill>
                <a:latin typeface="Arial" panose="020B0604020202020204" pitchFamily="34" charset="0"/>
                <a:ea typeface="D2Coding" panose="020B0609020101020101" pitchFamily="49" charset="-127"/>
              </a:rPr>
              <a:t>MAC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 </a:t>
            </a:r>
          </a:p>
          <a:p>
            <a:r>
              <a:rPr lang="ko-KR" altLang="en-US" sz="2200">
                <a:latin typeface="Arial" panose="020B0604020202020204" pitchFamily="34" charset="0"/>
                <a:ea typeface="D2Coding" panose="020B0609020101020101" pitchFamily="49" charset="-127"/>
              </a:rPr>
              <a:t>오픈소스 </a:t>
            </a:r>
            <a:r>
              <a:rPr lang="en-US" altLang="ko-KR" sz="2200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:      </a:t>
            </a:r>
            <a:r>
              <a:rPr lang="en-US" altLang="ko-KR" sz="2400">
                <a:solidFill>
                  <a:schemeClr val="accent1"/>
                </a:solidFill>
                <a:latin typeface="Arial" panose="020B0604020202020204" pitchFamily="34" charset="0"/>
                <a:ea typeface="D2Coding" panose="020B0609020101020101" pitchFamily="49" charset="-127"/>
              </a:rPr>
              <a:t>Linux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      | 1991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년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| </a:t>
            </a:r>
            <a:r>
              <a:rPr lang="en-US" altLang="ko-KR" sz="2400" b="0" i="0">
                <a:effectLst/>
                <a:latin typeface="Arial" panose="020B0604020202020204" pitchFamily="34" charset="0"/>
              </a:rPr>
              <a:t>Linus  Torvalds | </a:t>
            </a:r>
            <a:r>
              <a:rPr lang="en-US" altLang="ko-KR" sz="2400" b="0" i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x86 x64 </a:t>
            </a:r>
            <a:r>
              <a:rPr lang="ko-KR" altLang="en-US" sz="2400" b="0" i="0">
                <a:effectLst/>
                <a:latin typeface="Arial" panose="020B0604020202020204" pitchFamily="34" charset="0"/>
              </a:rPr>
              <a:t>범용</a:t>
            </a:r>
            <a:endParaRPr lang="en-US" altLang="ko-KR" sz="24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가정용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 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OS : </a:t>
            </a:r>
            <a:r>
              <a:rPr lang="en-US" altLang="ko-KR" sz="2400" b="0" i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Windows XP </a:t>
            </a:r>
            <a:r>
              <a:rPr lang="en-US" altLang="ko-KR" sz="2400" b="0" i="0">
                <a:effectLst/>
                <a:latin typeface="Arial" panose="020B0604020202020204" pitchFamily="34" charset="0"/>
              </a:rPr>
              <a:t>| 2001</a:t>
            </a:r>
            <a:r>
              <a:rPr lang="ko-KR" altLang="en-US" sz="2400" b="0" i="0">
                <a:effectLst/>
                <a:latin typeface="Arial" panose="020B0604020202020204" pitchFamily="34" charset="0"/>
              </a:rPr>
              <a:t>년 </a:t>
            </a:r>
            <a:r>
              <a:rPr lang="en-US" altLang="ko-KR" sz="2400" b="0" i="0">
                <a:effectLst/>
                <a:latin typeface="Arial" panose="020B0604020202020204" pitchFamily="34" charset="0"/>
              </a:rPr>
              <a:t>|     Microsoft      | </a:t>
            </a:r>
            <a:r>
              <a:rPr lang="en-US" altLang="ko-KR" sz="2400" b="0" i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x86 x64 </a:t>
            </a:r>
            <a:r>
              <a:rPr lang="ko-KR" altLang="en-US" sz="2400" b="0" i="0">
                <a:effectLst/>
                <a:latin typeface="Arial" panose="020B0604020202020204" pitchFamily="34" charset="0"/>
              </a:rPr>
              <a:t>범용</a:t>
            </a:r>
            <a:endParaRPr lang="en-US" altLang="ko-KR" sz="24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endParaRPr lang="en-US" altLang="ko-KR" sz="240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en-US" altLang="ko-KR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03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9088B-9BD9-B0C7-8AAB-BE3BA7F3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ea typeface="D2Coding" panose="020B0609020101020101" pitchFamily="49" charset="-127"/>
              </a:rPr>
              <a:t>OS </a:t>
            </a:r>
            <a:r>
              <a:rPr lang="ko-KR" altLang="en-US">
                <a:latin typeface="Arial" panose="020B0604020202020204" pitchFamily="34" charset="0"/>
                <a:ea typeface="D2Coding" panose="020B0609020101020101" pitchFamily="49" charset="-127"/>
              </a:rPr>
              <a:t>구조 </a:t>
            </a:r>
            <a:r>
              <a:rPr lang="en-US" altLang="ko-KR">
                <a:latin typeface="Arial" panose="020B0604020202020204" pitchFamily="34" charset="0"/>
                <a:ea typeface="D2Coding" panose="020B0609020101020101" pitchFamily="49" charset="-127"/>
              </a:rPr>
              <a:t>(</a:t>
            </a:r>
            <a:r>
              <a:rPr lang="en-US" altLang="ko-KR" b="1" i="0">
                <a:effectLst/>
                <a:latin typeface="AppleSDGothicNeo"/>
              </a:rPr>
              <a:t>Architecture of Operating System</a:t>
            </a:r>
            <a:r>
              <a:rPr lang="en-US" altLang="ko-KR">
                <a:latin typeface="Arial" panose="020B0604020202020204" pitchFamily="34" charset="0"/>
                <a:ea typeface="D2Coding" panose="020B0609020101020101" pitchFamily="49" charset="-127"/>
              </a:rPr>
              <a:t>)</a:t>
            </a:r>
            <a:endParaRPr lang="ko-KR" altLang="en-US">
              <a:latin typeface="Arial" panose="020B0604020202020204" pitchFamily="34" charset="0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1869C-6EC6-A8A9-2377-6112AC07F5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2320" y="1152524"/>
            <a:ext cx="10531474" cy="547687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ko-KR" altLang="en-US" sz="1800" b="1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커널</a:t>
            </a:r>
            <a:r>
              <a:rPr lang="en-US" altLang="ko-KR" sz="1800" b="1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(Kernel)</a:t>
            </a:r>
          </a:p>
          <a:p>
            <a:pPr lvl="1"/>
            <a:r>
              <a:rPr lang="ko-KR" altLang="en-US" sz="1800" b="0" i="0">
                <a:effectLst/>
                <a:latin typeface="AppleSDGothicNeo"/>
              </a:rPr>
              <a:t>가장 중요한 것은 커널이다</a:t>
            </a:r>
            <a:r>
              <a:rPr lang="en-US" altLang="ko-KR" sz="1800" b="0" i="0">
                <a:effectLst/>
                <a:latin typeface="AppleSDGothicNeo"/>
              </a:rPr>
              <a:t>. </a:t>
            </a:r>
            <a:r>
              <a:rPr lang="ko-KR" altLang="en-US" sz="1800" b="0" i="0">
                <a:effectLst/>
                <a:latin typeface="AppleSDGothicNeo"/>
              </a:rPr>
              <a:t>프로세스</a:t>
            </a:r>
            <a:r>
              <a:rPr lang="en-US" altLang="ko-KR" sz="1800" b="0" i="0">
                <a:effectLst/>
                <a:latin typeface="AppleSDGothicNeo"/>
              </a:rPr>
              <a:t>, </a:t>
            </a:r>
            <a:r>
              <a:rPr lang="ko-KR" altLang="en-US" sz="1800" b="0" i="0">
                <a:effectLst/>
                <a:latin typeface="AppleSDGothicNeo"/>
              </a:rPr>
              <a:t>메모리</a:t>
            </a:r>
            <a:r>
              <a:rPr lang="en-US" altLang="ko-KR" sz="1800" b="0" i="0">
                <a:effectLst/>
                <a:latin typeface="AppleSDGothicNeo"/>
              </a:rPr>
              <a:t>, </a:t>
            </a:r>
            <a:r>
              <a:rPr lang="ko-KR" altLang="en-US" sz="1800" b="0" i="0">
                <a:effectLst/>
                <a:latin typeface="AppleSDGothicNeo"/>
              </a:rPr>
              <a:t>저장공간</a:t>
            </a:r>
            <a:r>
              <a:rPr lang="en-US" altLang="ko-KR" sz="1800">
                <a:latin typeface="AppleSDGothicNeo"/>
              </a:rPr>
              <a:t> </a:t>
            </a:r>
            <a:r>
              <a:rPr lang="ko-KR" altLang="en-US" sz="1800" b="0" i="0">
                <a:effectLst/>
                <a:latin typeface="AppleSDGothicNeo"/>
              </a:rPr>
              <a:t>등 </a:t>
            </a:r>
            <a:br>
              <a:rPr lang="en-US" altLang="ko-KR" sz="1800" b="0" i="0">
                <a:effectLst/>
                <a:latin typeface="AppleSDGothicNeo"/>
              </a:rPr>
            </a:br>
            <a:r>
              <a:rPr lang="ko-KR" altLang="en-US" sz="1800" b="0" i="0">
                <a:effectLst/>
                <a:latin typeface="AppleSDGothicNeo"/>
              </a:rPr>
              <a:t>컴퓨터에 속한 모든 자원을 관리하는 역할을 한다</a:t>
            </a:r>
            <a:r>
              <a:rPr lang="en-US" altLang="ko-KR" sz="1800" b="0" i="0">
                <a:effectLst/>
                <a:latin typeface="AppleSDGothicNeo"/>
              </a:rPr>
              <a:t>. </a:t>
            </a:r>
            <a:endParaRPr lang="en-US" altLang="ko-KR" sz="1800" b="0" i="0">
              <a:effectLst/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r>
              <a:rPr lang="ko-KR" altLang="en-US" sz="1800" b="1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인터페이스</a:t>
            </a:r>
            <a:r>
              <a:rPr lang="en-US" altLang="ko-KR" sz="1800" b="1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(Interface)</a:t>
            </a:r>
          </a:p>
          <a:p>
            <a:pPr lvl="1"/>
            <a:r>
              <a:rPr lang="ko-KR" altLang="en-US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사용자의 명령을 컴퓨터에 전달하고 결과를 사용자에게 알려주는 소통의 역할을 한다</a:t>
            </a:r>
            <a:r>
              <a:rPr lang="en-US" altLang="ko-KR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</a:p>
          <a:p>
            <a:pPr lvl="1"/>
            <a:r>
              <a:rPr lang="ko-KR" altLang="en-US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인터페이스는 </a:t>
            </a:r>
            <a:r>
              <a:rPr lang="en-US" altLang="ko-KR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2</a:t>
            </a:r>
            <a:r>
              <a:rPr lang="ko-KR" altLang="en-US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가지 종류가 있다</a:t>
            </a:r>
            <a:r>
              <a:rPr lang="en-US" altLang="ko-KR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GUI(Graphical User Interface)</a:t>
            </a:r>
            <a:r>
              <a:rPr lang="ko-KR" altLang="en-US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와 </a:t>
            </a:r>
            <a:r>
              <a:rPr lang="en-US" altLang="ko-KR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CLI(Command Line Interface)</a:t>
            </a:r>
            <a:r>
              <a:rPr lang="ko-KR" altLang="en-US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다</a:t>
            </a:r>
            <a:r>
              <a:rPr lang="en-US" altLang="ko-KR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</a:p>
          <a:p>
            <a:r>
              <a:rPr lang="ko-KR" altLang="en-US" sz="1800" b="1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시스템 콜</a:t>
            </a:r>
            <a:r>
              <a:rPr lang="en-US" altLang="ko-KR" sz="1800" b="1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(System Call)</a:t>
            </a:r>
          </a:p>
          <a:p>
            <a:pPr lvl="1"/>
            <a:r>
              <a:rPr lang="ko-KR" altLang="en-US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직접적으로 컴퓨터 자원에 접근하는 것을 막고 커널을 보호하기 위해 만든 코드 집합이다</a:t>
            </a:r>
            <a:r>
              <a:rPr lang="en-US" altLang="ko-KR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</a:p>
          <a:p>
            <a:pPr lvl="1"/>
            <a:r>
              <a:rPr lang="ko-KR" altLang="en-US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시스템 콜 함수를 통해 커널에 접근할 수 있다</a:t>
            </a:r>
            <a:r>
              <a:rPr lang="en-US" altLang="ko-KR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  <a:endParaRPr lang="en-US" altLang="ko-KR" sz="1800" b="1" i="0">
              <a:effectLst/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r>
              <a:rPr lang="ko-KR" altLang="en-US" sz="1800" b="1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드라이버</a:t>
            </a:r>
            <a:r>
              <a:rPr lang="en-US" altLang="ko-KR" sz="1800" b="1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(Driver)</a:t>
            </a:r>
          </a:p>
          <a:p>
            <a:pPr lvl="1"/>
            <a:r>
              <a:rPr lang="ko-KR" altLang="en-US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프린터</a:t>
            </a:r>
            <a:r>
              <a:rPr lang="en-US" altLang="ko-KR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 </a:t>
            </a:r>
            <a:r>
              <a:rPr lang="ko-KR" altLang="en-US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키보드와 같은 하드웨어 장치와 운영체제 간의 통신을 가능하게 하는 소프트웨어이다</a:t>
            </a:r>
            <a:r>
              <a:rPr lang="en-US" altLang="ko-KR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</a:p>
          <a:p>
            <a:pPr lvl="1"/>
            <a:r>
              <a:rPr lang="ko-KR" altLang="en-US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특수한 목적을 가지고 있는 하드웨어기 때문에 드라이버를 설치함으로써 통신할수 있도록 만든다</a:t>
            </a:r>
            <a:r>
              <a:rPr lang="en-US" altLang="ko-KR" sz="18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  <a:endParaRPr lang="en-US" altLang="ko-KR" sz="1800" b="1" i="0">
              <a:effectLst/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endParaRPr lang="en-US" altLang="ko-KR" sz="1800" b="0" i="0">
              <a:effectLst/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endParaRPr lang="en-US" altLang="ko-KR" sz="2000" b="0" i="0">
              <a:effectLst/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endParaRPr lang="ko-KR" altLang="en-US" sz="2000">
              <a:latin typeface="Arial" panose="020B0604020202020204" pitchFamily="34" charset="0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87473F-D43C-CE5A-BA91-FA372D77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02" y="295777"/>
            <a:ext cx="4255553" cy="2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5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AC02E-4B53-10F2-2D91-EE96B384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ea typeface="D2Coding" panose="020B0609020101020101" pitchFamily="49" charset="-127"/>
              </a:rPr>
              <a:t>OS 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커널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(kernel)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과 </a:t>
            </a:r>
            <a:r>
              <a:rPr lang="en-US" altLang="ko-KR" sz="2000">
                <a:latin typeface="Arial" panose="020B0604020202020204" pitchFamily="34" charset="0"/>
                <a:ea typeface="D2Coding" panose="020B0609020101020101" pitchFamily="49" charset="-127"/>
              </a:rPr>
              <a:t>MBR (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Master Boot Record</a:t>
            </a:r>
            <a:r>
              <a:rPr lang="en-US" altLang="ko-KR" sz="2000">
                <a:latin typeface="Arial" panose="020B0604020202020204" pitchFamily="34" charset="0"/>
                <a:ea typeface="D2Coding" panose="020B0609020101020101" pitchFamily="49" charset="-127"/>
              </a:rPr>
              <a:t>) 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구현</a:t>
            </a:r>
            <a:endParaRPr lang="ko-KR" altLang="en-US">
              <a:latin typeface="Arial" panose="020B0604020202020204" pitchFamily="34" charset="0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9EAA7-9336-7E11-2067-7855F1AC6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4"/>
            <a:ext cx="10531474" cy="5194133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커널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(kernel) </a:t>
            </a:r>
          </a:p>
          <a:p>
            <a:pPr lvl="1"/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Rust </a:t>
            </a: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언어를 사용하여 작성된 최소한의 기능을 갖춘 커널</a:t>
            </a:r>
            <a:r>
              <a:rPr lang="ko-KR" altLang="en-US" sz="2000">
                <a:latin typeface="Arial" panose="020B0604020202020204" pitchFamily="34" charset="0"/>
                <a:ea typeface="D2Coding" panose="020B0609020101020101" pitchFamily="49" charset="-127"/>
              </a:rPr>
              <a:t>을 구현했 습니다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</a:p>
          <a:p>
            <a:pPr lvl="1"/>
            <a:endParaRPr lang="en-US" altLang="ko-KR" sz="24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pPr algn="l"/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MBR(Master Boot Record) </a:t>
            </a:r>
          </a:p>
          <a:p>
            <a:pPr lvl="1"/>
            <a:r>
              <a:rPr lang="ko-KR" altLang="en-US" sz="2000">
                <a:latin typeface="Arial" panose="020B0604020202020204" pitchFamily="34" charset="0"/>
                <a:ea typeface="D2Coding" panose="020B0609020101020101" pitchFamily="49" charset="-127"/>
              </a:rPr>
              <a:t>어셈블리어</a:t>
            </a:r>
            <a:r>
              <a:rPr lang="en-US" altLang="ko-KR" sz="2000">
                <a:latin typeface="Arial" panose="020B0604020202020204" pitchFamily="34" charset="0"/>
                <a:ea typeface="D2Coding" panose="020B0609020101020101" pitchFamily="49" charset="-127"/>
              </a:rPr>
              <a:t>(</a:t>
            </a:r>
            <a:r>
              <a:rPr lang="en-US" altLang="ko-KR" sz="2000" b="0" i="0">
                <a:effectLst/>
                <a:latin typeface="Arial" panose="020B0604020202020204" pitchFamily="34" charset="0"/>
              </a:rPr>
              <a:t>assembler language</a:t>
            </a:r>
            <a:r>
              <a:rPr lang="en-US" altLang="ko-KR" sz="2000">
                <a:latin typeface="Arial" panose="020B0604020202020204" pitchFamily="34" charset="0"/>
                <a:ea typeface="D2Coding" panose="020B0609020101020101" pitchFamily="49" charset="-127"/>
              </a:rPr>
              <a:t>)</a:t>
            </a:r>
            <a:r>
              <a:rPr lang="ko-KR" altLang="en-US" sz="2000">
                <a:latin typeface="Arial" panose="020B0604020202020204" pitchFamily="34" charset="0"/>
                <a:ea typeface="D2Coding" panose="020B0609020101020101" pitchFamily="49" charset="-127"/>
              </a:rPr>
              <a:t>로 최소한의 기능을 갖춘 </a:t>
            </a:r>
            <a:r>
              <a:rPr lang="en-US" altLang="ko-KR" sz="2000">
                <a:latin typeface="Arial" panose="020B0604020202020204" pitchFamily="34" charset="0"/>
                <a:ea typeface="D2Coding" panose="020B0609020101020101" pitchFamily="49" charset="-127"/>
              </a:rPr>
              <a:t>MBR </a:t>
            </a:r>
            <a:r>
              <a:rPr lang="ko-KR" altLang="en-US" sz="2000">
                <a:latin typeface="Arial" panose="020B0604020202020204" pitchFamily="34" charset="0"/>
                <a:ea typeface="D2Coding" panose="020B0609020101020101" pitchFamily="49" charset="-127"/>
              </a:rPr>
              <a:t>부트로더를 구현했습니다</a:t>
            </a:r>
            <a:endParaRPr lang="en-US" altLang="ko-KR" sz="20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pPr lvl="1"/>
            <a:endParaRPr lang="ko-KR" altLang="en-US" sz="1600">
              <a:latin typeface="Arial" panose="020B0604020202020204" pitchFamily="34" charset="0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353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Arial" panose="020B0604020202020204" pitchFamily="34" charset="0"/>
                <a:ea typeface="D2Coding" panose="020B0609020101020101" pitchFamily="49" charset="-127"/>
              </a:rPr>
              <a:t>OS 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커널 </a:t>
            </a:r>
            <a:r>
              <a:rPr lang="en-US" altLang="ko-KR" sz="2400">
                <a:latin typeface="Arial" panose="020B0604020202020204" pitchFamily="34" charset="0"/>
                <a:ea typeface="D2Coding" panose="020B0609020101020101" pitchFamily="49" charset="-127"/>
              </a:rPr>
              <a:t>(kernel)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과 </a:t>
            </a:r>
            <a:r>
              <a:rPr lang="en-US" altLang="ko-KR" sz="2000">
                <a:latin typeface="Arial" panose="020B0604020202020204" pitchFamily="34" charset="0"/>
                <a:ea typeface="D2Coding" panose="020B0609020101020101" pitchFamily="49" charset="-127"/>
              </a:rPr>
              <a:t>MBR (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Master Boot Record</a:t>
            </a:r>
            <a:r>
              <a:rPr lang="en-US" altLang="ko-KR" sz="2000">
                <a:latin typeface="Arial" panose="020B0604020202020204" pitchFamily="34" charset="0"/>
                <a:ea typeface="D2Coding" panose="020B0609020101020101" pitchFamily="49" charset="-127"/>
              </a:rPr>
              <a:t>) </a:t>
            </a:r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구현</a:t>
            </a:r>
            <a:endParaRPr lang="ko">
              <a:latin typeface="Arial" panose="020B0604020202020204" pitchFamily="34" charset="0"/>
              <a:ea typeface="D2Coding" panose="020B0609020101020101" pitchFamily="49" charset="-127"/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269" y="1124778"/>
            <a:ext cx="4433046" cy="735207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ko-KR" altLang="en-US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이 코드는 최소한의 동작을 수행하는 간단한 커널 예제이며</a:t>
            </a:r>
            <a:r>
              <a:rPr lang="en-US" altLang="ko-KR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 VGA </a:t>
            </a:r>
            <a:r>
              <a:rPr lang="ko-KR" altLang="en-US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버퍼를 사용하여 </a:t>
            </a:r>
            <a:r>
              <a:rPr lang="en-US" altLang="ko-KR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"Hello World!"</a:t>
            </a:r>
            <a:r>
              <a:rPr lang="ko-KR" altLang="en-US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를 출력합니다</a:t>
            </a:r>
            <a:r>
              <a:rPr lang="en-US" altLang="ko-KR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  <a:endParaRPr lang="ko" dirty="0">
              <a:latin typeface="Arial" panose="020B0604020202020204" pitchFamily="34" charset="0"/>
              <a:ea typeface="D2Coding" panose="020B0609020101020101" pitchFamily="49" charset="-127"/>
            </a:endParaRP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092034" y="1124777"/>
            <a:ext cx="4433046" cy="73520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1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이 코드는 간단한 </a:t>
            </a:r>
            <a:r>
              <a:rPr lang="en-US" altLang="ko-KR" sz="11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VGA </a:t>
            </a:r>
            <a:r>
              <a:rPr lang="ko-KR" altLang="en-US" sz="11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기반의 </a:t>
            </a:r>
            <a:r>
              <a:rPr lang="en-US" altLang="ko-KR" sz="11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mbr</a:t>
            </a:r>
            <a:r>
              <a:rPr lang="ko-KR" altLang="en-US" sz="11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 부트로더 예제이며</a:t>
            </a:r>
            <a:r>
              <a:rPr lang="en-US" altLang="ko-KR" sz="11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</a:t>
            </a:r>
            <a:br>
              <a:rPr lang="en-US" altLang="ko-KR" sz="11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</a:br>
            <a:r>
              <a:rPr lang="ko-KR" altLang="en-US" sz="1100" b="0">
                <a:latin typeface="Arial" panose="020B0604020202020204" pitchFamily="34" charset="0"/>
                <a:ea typeface="D2Coding" panose="020B0609020101020101" pitchFamily="49" charset="-127"/>
              </a:rPr>
              <a:t>부팅시 화면에</a:t>
            </a:r>
            <a:r>
              <a:rPr lang="en-US" altLang="ko-KR" sz="11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 </a:t>
            </a:r>
            <a:r>
              <a:rPr lang="en-US" altLang="ko-KR" sz="1100" b="0">
                <a:latin typeface="Arial" panose="020B0604020202020204" pitchFamily="34" charset="0"/>
                <a:ea typeface="D2Coding" panose="020B0609020101020101" pitchFamily="49" charset="-127"/>
              </a:rPr>
              <a:t>“</a:t>
            </a:r>
            <a:r>
              <a:rPr lang="en-US" altLang="ko-KR" sz="11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Hello</a:t>
            </a:r>
            <a:r>
              <a:rPr lang="en-US" altLang="ko-KR" sz="1100" b="0">
                <a:latin typeface="Arial" panose="020B0604020202020204" pitchFamily="34" charset="0"/>
                <a:ea typeface="D2Coding" panose="020B0609020101020101" pitchFamily="49" charset="-127"/>
              </a:rPr>
              <a:t>”</a:t>
            </a:r>
            <a:r>
              <a:rPr lang="ko-KR" altLang="en-US" sz="1100" b="0">
                <a:latin typeface="Arial" panose="020B0604020202020204" pitchFamily="34" charset="0"/>
                <a:ea typeface="D2Coding" panose="020B0609020101020101" pitchFamily="49" charset="-127"/>
              </a:rPr>
              <a:t> 를 출력합니다</a:t>
            </a:r>
            <a:r>
              <a:rPr lang="en-US" altLang="ko-KR" sz="1100" b="0"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  <a:endParaRPr lang="ko" sz="1100">
              <a:latin typeface="Arial" panose="020B0604020202020204" pitchFamily="34" charset="0"/>
              <a:ea typeface="D2Coding" panose="020B0609020101020101" pitchFamily="49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2023-07-17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86C84D-9107-44EB-550A-F11601FA4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2" t="7363" r="56863" b="45772"/>
          <a:stretch/>
        </p:blipFill>
        <p:spPr>
          <a:xfrm>
            <a:off x="841781" y="1859985"/>
            <a:ext cx="4283672" cy="45415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C8822C-ED92-265E-43DE-D41DC46E5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16" t="7069" r="57267" b="21037"/>
          <a:stretch/>
        </p:blipFill>
        <p:spPr>
          <a:xfrm>
            <a:off x="6092034" y="1758779"/>
            <a:ext cx="3525592" cy="49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AC02E-4B53-10F2-2D91-EE96B384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ko-KR" altLang="en-US">
                <a:latin typeface="Arial" panose="020B0604020202020204" pitchFamily="34" charset="0"/>
                <a:ea typeface="D2Coding" panose="020B0609020101020101" pitchFamily="49" charset="-127"/>
              </a:rPr>
              <a:t>에 사용되는 수학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9EAA7-9336-7E11-2067-7855F1AC6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4"/>
            <a:ext cx="10531474" cy="5194133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집합과 명제</a:t>
            </a:r>
            <a:endParaRPr lang="en-US" altLang="ko-KR" sz="2400"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pPr lvl="1"/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비트 벡터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(Bit Vector)</a:t>
            </a: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를 사용한 자원 할당 알고리즘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 :</a:t>
            </a:r>
            <a:b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</a:b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자원 할당에서 집합과 관련된 개념인 비트 벡터를 사용하는 알고리즘입니다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</a:p>
          <a:p>
            <a:pPr lvl="1"/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각 비트는 특정 자원의 상태를 나타내며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 </a:t>
            </a:r>
            <a:r>
              <a:rPr lang="ko-KR" altLang="en-US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집합 연산을 통해 여러 자원의 상태를 효율적으로 관리할 수 있습니다</a:t>
            </a:r>
            <a:r>
              <a:rPr lang="en-US" altLang="ko-KR" sz="20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</a:p>
          <a:p>
            <a:pPr lvl="1"/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비트 벡터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: 01010111</a:t>
            </a:r>
          </a:p>
          <a:p>
            <a:pPr lvl="1"/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비트 벡터의 각 비트는 해당 자원의 상태를 나타냅니다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</a:p>
          <a:p>
            <a:pPr lvl="1"/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0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은 자원이 할당되지 않았음을 의미하고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 1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은 자원이 할당되었음을 의미합니다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위의 예시에서는 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1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번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 3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번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 5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번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, 7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번 자원이 할당되었음을 나타냅니다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  <a:r>
              <a:rPr lang="ko-KR" altLang="en-US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이러한 비트 벡터를 사용하여 자원 할당 및 해제를 관리할 수 있습니다</a:t>
            </a:r>
            <a:r>
              <a:rPr lang="en-US" altLang="ko-KR" sz="2400" b="0" i="0"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788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AC02E-4B53-10F2-2D91-EE96B384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ea typeface="D2Coding" panose="020B0609020101020101" pitchFamily="49" charset="-127"/>
              </a:rPr>
              <a:t>OS</a:t>
            </a:r>
            <a:r>
              <a:rPr lang="ko-KR" altLang="en-US">
                <a:latin typeface="Arial" panose="020B0604020202020204" pitchFamily="34" charset="0"/>
                <a:ea typeface="D2Coding" panose="020B0609020101020101" pitchFamily="49" charset="-127"/>
              </a:rPr>
              <a:t>에 사용되는 수학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9EAA7-9336-7E11-2067-7855F1AC6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4"/>
            <a:ext cx="10531474" cy="5523214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ko-KR" altLang="en-US" sz="2400">
                <a:latin typeface="Arial" panose="020B0604020202020204" pitchFamily="34" charset="0"/>
                <a:ea typeface="D2Coding" panose="020B0609020101020101" pitchFamily="49" charset="-127"/>
              </a:rPr>
              <a:t>집합과 명제</a:t>
            </a:r>
            <a:endParaRPr lang="en-US" altLang="ko-KR" sz="2400" b="0" i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합집합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(Union):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두 개 이상의 집합을 하나로 합치는 연산을 합집합이라고 합니다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합집합은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A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또는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B</a:t>
            </a:r>
            <a:r>
              <a:rPr lang="ko-KR" altLang="en-US" sz="3400">
                <a:solidFill>
                  <a:srgbClr val="D1D5DB"/>
                </a:solidFill>
                <a:latin typeface="Arial" panose="020B0604020202020204" pitchFamily="34" charset="0"/>
                <a:ea typeface="D2Coding" panose="020B0609020101020101" pitchFamily="49" charset="-127"/>
              </a:rPr>
              <a:t>의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모든 원소들로 이루어진 집합을 의미합니다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A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와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B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두 집합의 합집합은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A ∪ B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로 표기됩니다</a:t>
            </a:r>
            <a:endParaRPr lang="en-US" altLang="ko-KR" sz="3400" b="0" i="0">
              <a:solidFill>
                <a:srgbClr val="D1D5DB"/>
              </a:solidFill>
              <a:effectLst/>
              <a:latin typeface="Arial" panose="020B0604020202020204" pitchFamily="34" charset="0"/>
              <a:ea typeface="D2Coding" panose="020B0609020101020101" pitchFamily="49" charset="-127"/>
            </a:endParaRPr>
          </a:p>
          <a:p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교집합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(Intersection):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두 개 이상의 집합에서 공통으로 포함된 원소들로 이루어진 새로운 집합을 구하는 연산을 교집합이라고 합니다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A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와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B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두 집합의 교집합은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A ∩ B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로 표기됩니다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차집합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(Set Difference):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어떤 집합에서 다른 집합과 공통으로 포함된 원소들을 제외한 나머지 원소들로 이루어진 새로운 집합을 구하는 연산을 차집합이라고 합니다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A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와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B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두 집합의 차집합은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A - B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또는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A \ B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로 표기됩니다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여집합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(Complement):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어떤 집합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A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에 대해서 전체 집합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U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에서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A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에 속하지 않은 원소들로 이루어진 새로운 집합을 구하는 연산을 여집합이라고 합니다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기호로는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"A'"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또는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"complement of A"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로 표기합니다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여기서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U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는 범위 또는 전체 집합을 나타냅니다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배타적 논리합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(Symmetric Difference):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두 개의 집합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A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와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B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에 대해서 서로 공통으로 포함된 원소를 제외한 나머지 원소들로 이루어진 새로운 집합을 구하는 연산을 배타적 논리합이라고 합니다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 A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와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B 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두 집합의 배타적 논리합은 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A Δ B</a:t>
            </a:r>
            <a:r>
              <a:rPr lang="ko-KR" altLang="en-US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로 표기됩니다</a:t>
            </a:r>
            <a:r>
              <a:rPr lang="en-US" altLang="ko-KR" sz="3400" b="0" i="0">
                <a:solidFill>
                  <a:srgbClr val="D1D5DB"/>
                </a:solidFill>
                <a:effectLst/>
                <a:latin typeface="Arial" panose="020B0604020202020204" pitchFamily="34" charset="0"/>
                <a:ea typeface="D2Coding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63952"/>
      </p:ext>
    </p:extLst>
  </p:cSld>
  <p:clrMapOvr>
    <a:masterClrMapping/>
  </p:clrMapOvr>
</p:sld>
</file>

<file path=ppt/theme/theme1.xml><?xml version="1.0" encoding="utf-8"?>
<a:theme xmlns:a="http://schemas.openxmlformats.org/drawingml/2006/main" name="대담한 기술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사용자 지정 2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22_TF78318446" id="{E656670E-728F-4CCD-9258-F39EE3B24C42}" vid="{127CAC36-0320-46BF-B965-FB6470B0E3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{B1E8EF18-051B-4956-8794-B7E1DF6A46BD}tf78318446_win32</Template>
  <TotalTime>209</TotalTime>
  <Words>856</Words>
  <Application>Microsoft Office PowerPoint</Application>
  <PresentationFormat>와이드스크린</PresentationFormat>
  <Paragraphs>76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Apple SD Gothic Neo</vt:lpstr>
      <vt:lpstr>AppleSDGothicNeo</vt:lpstr>
      <vt:lpstr>D2Coding</vt:lpstr>
      <vt:lpstr>Meiryo UI</vt:lpstr>
      <vt:lpstr>Söhne</vt:lpstr>
      <vt:lpstr>Malgun Gothic</vt:lpstr>
      <vt:lpstr>Batang</vt:lpstr>
      <vt:lpstr>Arial</vt:lpstr>
      <vt:lpstr>Calibri</vt:lpstr>
      <vt:lpstr>Fira Code Light Medium</vt:lpstr>
      <vt:lpstr>대담한 기술</vt:lpstr>
      <vt:lpstr>OS 융합탐구 보고서</vt:lpstr>
      <vt:lpstr>목차 </vt:lpstr>
      <vt:lpstr>OS의 탄생 배경</vt:lpstr>
      <vt:lpstr>OS의 역사</vt:lpstr>
      <vt:lpstr>OS 구조 (Architecture of Operating System)</vt:lpstr>
      <vt:lpstr>OS 커널 (kernel)과 MBR (Master Boot Record) 구현</vt:lpstr>
      <vt:lpstr>OS 커널 (kernel)과 MBR (Master Boot Record) 구현</vt:lpstr>
      <vt:lpstr>OS에 사용되는 수학</vt:lpstr>
      <vt:lpstr>OS에 사용되는 수학</vt:lpstr>
      <vt:lpstr>OS에 사용되는 수학</vt:lpstr>
      <vt:lpstr>OS에 사용되는 수학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DwD 2QNRp</dc:creator>
  <cp:lastModifiedBy>DwD 2QNRp</cp:lastModifiedBy>
  <cp:revision>152</cp:revision>
  <dcterms:created xsi:type="dcterms:W3CDTF">2023-07-10T18:02:29Z</dcterms:created>
  <dcterms:modified xsi:type="dcterms:W3CDTF">2023-07-16T18:16:10Z</dcterms:modified>
</cp:coreProperties>
</file>